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8EFD-3717-45D0-AF17-62DC3BB489C5}" type="datetimeFigureOut">
              <a:rPr lang="it-IT" smtClean="0"/>
              <a:pPr/>
              <a:t>08/12/2014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6430C-2CAE-4ED1-A7E9-BCD0012CF6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8EFD-3717-45D0-AF17-62DC3BB489C5}" type="datetimeFigureOut">
              <a:rPr lang="it-IT" smtClean="0"/>
              <a:pPr/>
              <a:t>08/12/2014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6430C-2CAE-4ED1-A7E9-BCD0012CF6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8EFD-3717-45D0-AF17-62DC3BB489C5}" type="datetimeFigureOut">
              <a:rPr lang="it-IT" smtClean="0"/>
              <a:pPr/>
              <a:t>08/12/2014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6430C-2CAE-4ED1-A7E9-BCD0012CF6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8EFD-3717-45D0-AF17-62DC3BB489C5}" type="datetimeFigureOut">
              <a:rPr lang="it-IT" smtClean="0"/>
              <a:pPr/>
              <a:t>08/12/2014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6430C-2CAE-4ED1-A7E9-BCD0012CF6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8EFD-3717-45D0-AF17-62DC3BB489C5}" type="datetimeFigureOut">
              <a:rPr lang="it-IT" smtClean="0"/>
              <a:pPr/>
              <a:t>08/12/2014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6430C-2CAE-4ED1-A7E9-BCD0012CF6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8EFD-3717-45D0-AF17-62DC3BB489C5}" type="datetimeFigureOut">
              <a:rPr lang="it-IT" smtClean="0"/>
              <a:pPr/>
              <a:t>08/12/2014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6430C-2CAE-4ED1-A7E9-BCD0012CF6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8EFD-3717-45D0-AF17-62DC3BB489C5}" type="datetimeFigureOut">
              <a:rPr lang="it-IT" smtClean="0"/>
              <a:pPr/>
              <a:t>08/12/2014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6430C-2CAE-4ED1-A7E9-BCD0012CF6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8EFD-3717-45D0-AF17-62DC3BB489C5}" type="datetimeFigureOut">
              <a:rPr lang="it-IT" smtClean="0"/>
              <a:pPr/>
              <a:t>08/12/2014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6430C-2CAE-4ED1-A7E9-BCD0012CF6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8EFD-3717-45D0-AF17-62DC3BB489C5}" type="datetimeFigureOut">
              <a:rPr lang="it-IT" smtClean="0"/>
              <a:pPr/>
              <a:t>08/12/2014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6430C-2CAE-4ED1-A7E9-BCD0012CF6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8EFD-3717-45D0-AF17-62DC3BB489C5}" type="datetimeFigureOut">
              <a:rPr lang="it-IT" smtClean="0"/>
              <a:pPr/>
              <a:t>08/12/2014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6430C-2CAE-4ED1-A7E9-BCD0012CF6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8EFD-3717-45D0-AF17-62DC3BB489C5}" type="datetimeFigureOut">
              <a:rPr lang="it-IT" smtClean="0"/>
              <a:pPr/>
              <a:t>08/12/2014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6430C-2CAE-4ED1-A7E9-BCD0012CF6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98EFD-3717-45D0-AF17-62DC3BB489C5}" type="datetimeFigureOut">
              <a:rPr lang="it-IT" smtClean="0"/>
              <a:pPr/>
              <a:t>08/12/2014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6430C-2CAE-4ED1-A7E9-BCD0012CF62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Nascita di una stella </a:t>
            </a:r>
            <a:br>
              <a:rPr lang="it-IT" dirty="0" smtClean="0">
                <a:solidFill>
                  <a:srgbClr val="FFFF00"/>
                </a:solidFill>
              </a:rPr>
            </a:br>
            <a:r>
              <a:rPr lang="it-IT" dirty="0" smtClean="0">
                <a:solidFill>
                  <a:srgbClr val="FFFF00"/>
                </a:solidFill>
              </a:rPr>
              <a:t>e fusione nucleare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580112" y="5877272"/>
            <a:ext cx="3563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Prof. Domenico </a:t>
            </a:r>
            <a:r>
              <a:rPr lang="it-IT" sz="2800" dirty="0" err="1" smtClean="0">
                <a:solidFill>
                  <a:srgbClr val="FFFF00"/>
                </a:solidFill>
              </a:rPr>
              <a:t>Ripolo</a:t>
            </a:r>
            <a:endParaRPr lang="it-IT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La fusione nucleare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971600" y="2348880"/>
            <a:ext cx="712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Nella parte centrale di una stella, cioè nel suo </a:t>
            </a:r>
            <a:r>
              <a:rPr lang="it-IT" sz="2800" dirty="0" smtClean="0">
                <a:solidFill>
                  <a:srgbClr val="FF0000"/>
                </a:solidFill>
              </a:rPr>
              <a:t>nucleo</a:t>
            </a:r>
            <a:r>
              <a:rPr lang="it-IT" sz="2800" dirty="0" smtClean="0">
                <a:solidFill>
                  <a:srgbClr val="FFFF00"/>
                </a:solidFill>
              </a:rPr>
              <a:t>, avviene un’importante reazione quando si raggiunge la temperatura di 10-15 milioni di kelvin</a:t>
            </a:r>
            <a:endParaRPr lang="it-IT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La fusione nucleare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Ovale 3"/>
          <p:cNvSpPr/>
          <p:nvPr/>
        </p:nvSpPr>
        <p:spPr>
          <a:xfrm>
            <a:off x="899592" y="1052736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/>
          <p:cNvSpPr/>
          <p:nvPr/>
        </p:nvSpPr>
        <p:spPr>
          <a:xfrm>
            <a:off x="899592" y="5589240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5580112" y="1052736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5580112" y="5661248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5868144" y="2132856"/>
            <a:ext cx="27363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4 nuclei di idrogeno (cioè 4 protoni) si fondono insieme diventando un nucleo di elio</a:t>
            </a:r>
            <a:endParaRPr lang="it-IT" sz="2800" dirty="0">
              <a:solidFill>
                <a:srgbClr val="FFFF00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7452320" y="6021288"/>
            <a:ext cx="504056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7452320" y="5229200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7956376" y="5373216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</a:rPr>
              <a:t>protoni</a:t>
            </a:r>
            <a:endParaRPr lang="it-IT" sz="2000" dirty="0">
              <a:solidFill>
                <a:srgbClr val="FFFF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956376" y="6165304"/>
            <a:ext cx="1187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</a:rPr>
              <a:t>neutroni</a:t>
            </a:r>
            <a:endParaRPr lang="it-IT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L 0.22448 0.2888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144"/>
                                    </p:animMotion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0.22448 -0.2782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-13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44444E-6 L -0.23229 0.2888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14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1481E-6 L -0.23229 -0.2886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-144"/>
                                    </p:animMotion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8" grpId="0" animBg="1"/>
      <p:bldP spid="19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La fusione nucleare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Ritaglia angolo stesso lato rettangolo 3"/>
          <p:cNvSpPr/>
          <p:nvPr/>
        </p:nvSpPr>
        <p:spPr>
          <a:xfrm>
            <a:off x="3419872" y="5085184"/>
            <a:ext cx="2304256" cy="64807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4427984" y="2564904"/>
            <a:ext cx="288032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4355976" y="2132856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2915816" y="2276872"/>
            <a:ext cx="331236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1" name="Gruppo 30"/>
          <p:cNvGrpSpPr/>
          <p:nvPr/>
        </p:nvGrpSpPr>
        <p:grpSpPr>
          <a:xfrm>
            <a:off x="2452795" y="2348880"/>
            <a:ext cx="1255109" cy="1779443"/>
            <a:chOff x="2432277" y="2348880"/>
            <a:chExt cx="1255109" cy="1779443"/>
          </a:xfrm>
        </p:grpSpPr>
        <p:sp>
          <p:nvSpPr>
            <p:cNvPr id="9" name="Corda 8"/>
            <p:cNvSpPr/>
            <p:nvPr/>
          </p:nvSpPr>
          <p:spPr>
            <a:xfrm rot="19343940">
              <a:off x="2432277" y="3161725"/>
              <a:ext cx="1255109" cy="966598"/>
            </a:xfrm>
            <a:prstGeom prst="chord">
              <a:avLst>
                <a:gd name="adj1" fmla="val 2700000"/>
                <a:gd name="adj2" fmla="val 12656199"/>
              </a:avLst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1" name="Connettore 1 10"/>
            <p:cNvCxnSpPr>
              <a:endCxn id="9" idx="0"/>
            </p:cNvCxnSpPr>
            <p:nvPr/>
          </p:nvCxnSpPr>
          <p:spPr>
            <a:xfrm>
              <a:off x="2954876" y="2420888"/>
              <a:ext cx="609012" cy="1293872"/>
            </a:xfrm>
            <a:prstGeom prst="line">
              <a:avLst/>
            </a:prstGeom>
            <a:ln w="3492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1 13"/>
            <p:cNvCxnSpPr/>
            <p:nvPr/>
          </p:nvCxnSpPr>
          <p:spPr>
            <a:xfrm flipH="1">
              <a:off x="2537834" y="2348880"/>
              <a:ext cx="429472" cy="1363152"/>
            </a:xfrm>
            <a:prstGeom prst="line">
              <a:avLst/>
            </a:prstGeom>
            <a:ln w="3492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e 24"/>
            <p:cNvSpPr/>
            <p:nvPr/>
          </p:nvSpPr>
          <p:spPr>
            <a:xfrm>
              <a:off x="2954876" y="3429000"/>
              <a:ext cx="288032" cy="28803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" name="Ovale 25"/>
            <p:cNvSpPr/>
            <p:nvPr/>
          </p:nvSpPr>
          <p:spPr>
            <a:xfrm>
              <a:off x="2954876" y="3140968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" name="Ovale 26"/>
            <p:cNvSpPr/>
            <p:nvPr/>
          </p:nvSpPr>
          <p:spPr>
            <a:xfrm>
              <a:off x="2666844" y="342900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Ovale 28"/>
            <p:cNvSpPr/>
            <p:nvPr/>
          </p:nvSpPr>
          <p:spPr>
            <a:xfrm>
              <a:off x="2666844" y="3140968"/>
              <a:ext cx="288032" cy="28803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0" name="Gruppo 39"/>
          <p:cNvGrpSpPr/>
          <p:nvPr/>
        </p:nvGrpSpPr>
        <p:grpSpPr>
          <a:xfrm>
            <a:off x="5652120" y="2348880"/>
            <a:ext cx="1255109" cy="1779443"/>
            <a:chOff x="5652120" y="2348880"/>
            <a:chExt cx="1255109" cy="1779443"/>
          </a:xfrm>
        </p:grpSpPr>
        <p:sp>
          <p:nvSpPr>
            <p:cNvPr id="19" name="Ovale 18"/>
            <p:cNvSpPr/>
            <p:nvPr/>
          </p:nvSpPr>
          <p:spPr>
            <a:xfrm>
              <a:off x="6156176" y="342900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Ovale 20"/>
            <p:cNvSpPr/>
            <p:nvPr/>
          </p:nvSpPr>
          <p:spPr>
            <a:xfrm>
              <a:off x="5868144" y="3140968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Corda 32"/>
            <p:cNvSpPr/>
            <p:nvPr/>
          </p:nvSpPr>
          <p:spPr>
            <a:xfrm rot="19343940">
              <a:off x="5652120" y="3161725"/>
              <a:ext cx="1255109" cy="966598"/>
            </a:xfrm>
            <a:prstGeom prst="chord">
              <a:avLst>
                <a:gd name="adj1" fmla="val 2700000"/>
                <a:gd name="adj2" fmla="val 12656199"/>
              </a:avLst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4" name="Connettore 1 33"/>
            <p:cNvCxnSpPr>
              <a:endCxn id="33" idx="0"/>
            </p:cNvCxnSpPr>
            <p:nvPr/>
          </p:nvCxnSpPr>
          <p:spPr>
            <a:xfrm>
              <a:off x="6174719" y="2420888"/>
              <a:ext cx="609012" cy="1293872"/>
            </a:xfrm>
            <a:prstGeom prst="line">
              <a:avLst/>
            </a:prstGeom>
            <a:ln w="3492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34"/>
            <p:cNvCxnSpPr/>
            <p:nvPr/>
          </p:nvCxnSpPr>
          <p:spPr>
            <a:xfrm flipH="1">
              <a:off x="5757677" y="2348880"/>
              <a:ext cx="429472" cy="1363152"/>
            </a:xfrm>
            <a:prstGeom prst="line">
              <a:avLst/>
            </a:prstGeom>
            <a:ln w="3492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e 36"/>
            <p:cNvSpPr/>
            <p:nvPr/>
          </p:nvSpPr>
          <p:spPr>
            <a:xfrm>
              <a:off x="6174719" y="3140968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Ovale 37"/>
            <p:cNvSpPr/>
            <p:nvPr/>
          </p:nvSpPr>
          <p:spPr>
            <a:xfrm>
              <a:off x="5886687" y="342900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41" name="CasellaDiTesto 40"/>
          <p:cNvSpPr txBox="1"/>
          <p:nvPr/>
        </p:nvSpPr>
        <p:spPr>
          <a:xfrm>
            <a:off x="251520" y="980728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Ma 4 nuclei di idrogeno hanno una massa maggiore rispetto ad un nucleo di elio</a:t>
            </a:r>
            <a:endParaRPr lang="it-IT" sz="2800" dirty="0">
              <a:solidFill>
                <a:srgbClr val="FFFF00"/>
              </a:solidFill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395536" y="5903893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… nel passaggio dall’idrogeno all’elio si è quindi “persa” un po’ di </a:t>
            </a:r>
            <a:r>
              <a:rPr lang="it-IT" sz="2800" dirty="0" err="1" smtClean="0">
                <a:solidFill>
                  <a:srgbClr val="FFFF00"/>
                </a:solidFill>
              </a:rPr>
              <a:t>massa…</a:t>
            </a:r>
            <a:endParaRPr lang="it-IT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22222E-6 C 0.00295 -0.04884 0.0059 -0.09745 0.01319 -0.12616 C 0.021 -0.15463 0.03281 -0.16366 0.04513 -0.17176 " pathEditMode="relative" rAng="0" ptsTypes="aaA">
                                      <p:cBhvr>
                                        <p:cTn id="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-86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C -0.00382 0.03564 -0.00746 0.07152 -0.01493 0.09791 C -0.0224 0.1243 -0.03368 0.14097 -0.04496 0.15787 " pathEditMode="relative" rAng="0" ptsTypes="aaA">
                                      <p:cBhvr>
                                        <p:cTn id="1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7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1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La fusione nucleare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971600" y="2348880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 smtClean="0">
                <a:solidFill>
                  <a:srgbClr val="FFFF00"/>
                </a:solidFill>
              </a:rPr>
              <a:t>Che fine ha fatto la massa mancante?</a:t>
            </a:r>
            <a:endParaRPr lang="it-IT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losione 1 3"/>
          <p:cNvSpPr/>
          <p:nvPr/>
        </p:nvSpPr>
        <p:spPr>
          <a:xfrm>
            <a:off x="2627784" y="3140968"/>
            <a:ext cx="3744416" cy="1872208"/>
          </a:xfrm>
          <a:prstGeom prst="irregularSeal1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La fusione nucleare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899592" y="1196752"/>
            <a:ext cx="712879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rgbClr val="FFFF00"/>
                </a:solidFill>
              </a:rPr>
              <a:t>Si è trasformata in energia come indicato dalla famosa formula di Einstein</a:t>
            </a:r>
          </a:p>
          <a:p>
            <a:pPr algn="ctr"/>
            <a:endParaRPr lang="it-IT" sz="4000" dirty="0" smtClean="0">
              <a:solidFill>
                <a:srgbClr val="FFFF00"/>
              </a:solidFill>
            </a:endParaRPr>
          </a:p>
          <a:p>
            <a:pPr algn="ctr"/>
            <a:r>
              <a:rPr lang="it-IT" sz="4800" dirty="0" smtClean="0">
                <a:solidFill>
                  <a:srgbClr val="FF0000"/>
                </a:solidFill>
              </a:rPr>
              <a:t>E = m c</a:t>
            </a:r>
            <a:r>
              <a:rPr lang="it-IT" sz="4800" baseline="3000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endParaRPr lang="it-IT" sz="4000" dirty="0" smtClean="0">
              <a:solidFill>
                <a:srgbClr val="FFFF00"/>
              </a:solidFill>
            </a:endParaRPr>
          </a:p>
          <a:p>
            <a:pPr algn="ctr"/>
            <a:r>
              <a:rPr lang="it-IT" sz="4000" dirty="0" smtClean="0">
                <a:solidFill>
                  <a:srgbClr val="FFFF00"/>
                </a:solidFill>
              </a:rPr>
              <a:t>Cioè l’energia è uguale alla massa moltiplicata per il quadrato della velocità della luce </a:t>
            </a:r>
            <a:endParaRPr lang="it-IT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La fusione nucleare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899592" y="1196752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rgbClr val="FFFF00"/>
                </a:solidFill>
              </a:rPr>
              <a:t>Per dare un’</a:t>
            </a:r>
            <a:r>
              <a:rPr lang="it-IT" sz="3600" dirty="0" err="1" smtClean="0">
                <a:solidFill>
                  <a:srgbClr val="FFFF00"/>
                </a:solidFill>
              </a:rPr>
              <a:t>idea…</a:t>
            </a:r>
            <a:endParaRPr lang="it-IT" sz="3600" dirty="0" smtClean="0">
              <a:solidFill>
                <a:srgbClr val="FFFF00"/>
              </a:solidFill>
            </a:endParaRPr>
          </a:p>
          <a:p>
            <a:r>
              <a:rPr lang="it-IT" sz="3600" dirty="0" smtClean="0">
                <a:solidFill>
                  <a:srgbClr val="FFFF00"/>
                </a:solidFill>
              </a:rPr>
              <a:t>Se prendiamo </a:t>
            </a:r>
            <a:r>
              <a:rPr lang="it-IT" sz="3600" dirty="0" smtClean="0">
                <a:solidFill>
                  <a:srgbClr val="0070C0"/>
                </a:solidFill>
              </a:rPr>
              <a:t>un kilogrammo</a:t>
            </a:r>
            <a:r>
              <a:rPr lang="it-IT" sz="3600" dirty="0" smtClean="0">
                <a:solidFill>
                  <a:srgbClr val="FFFF00"/>
                </a:solidFill>
              </a:rPr>
              <a:t> di idrogeno …</a:t>
            </a:r>
          </a:p>
          <a:p>
            <a:r>
              <a:rPr lang="it-IT" sz="3600" dirty="0" smtClean="0">
                <a:solidFill>
                  <a:srgbClr val="FFFF00"/>
                </a:solidFill>
              </a:rPr>
              <a:t>… e lo moltiplichiamo per il quadrato della velocità della luce e cioè</a:t>
            </a:r>
          </a:p>
          <a:p>
            <a:r>
              <a:rPr lang="it-IT" sz="3600" dirty="0" smtClean="0">
                <a:solidFill>
                  <a:srgbClr val="0070C0"/>
                </a:solidFill>
              </a:rPr>
              <a:t>(300.000.000 m/s)</a:t>
            </a:r>
            <a:r>
              <a:rPr lang="it-IT" sz="3600" baseline="30000" dirty="0" smtClean="0">
                <a:solidFill>
                  <a:srgbClr val="0070C0"/>
                </a:solidFill>
              </a:rPr>
              <a:t>2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smtClean="0">
                <a:solidFill>
                  <a:srgbClr val="FFFF00"/>
                </a:solidFill>
              </a:rPr>
              <a:t>…</a:t>
            </a:r>
          </a:p>
          <a:p>
            <a:r>
              <a:rPr lang="it-IT" sz="3600" dirty="0" smtClean="0">
                <a:solidFill>
                  <a:srgbClr val="FFFF00"/>
                </a:solidFill>
              </a:rPr>
              <a:t>Otteniamo </a:t>
            </a:r>
            <a:r>
              <a:rPr lang="it-IT" sz="3600" dirty="0" smtClean="0">
                <a:solidFill>
                  <a:srgbClr val="0070C0"/>
                </a:solidFill>
              </a:rPr>
              <a:t>90.000.000.000.000.000 joule</a:t>
            </a:r>
          </a:p>
          <a:p>
            <a:r>
              <a:rPr lang="it-IT" sz="3600" dirty="0" smtClean="0">
                <a:solidFill>
                  <a:srgbClr val="FFFF00"/>
                </a:solidFill>
              </a:rPr>
              <a:t>Pari a </a:t>
            </a:r>
            <a:r>
              <a:rPr lang="it-IT" sz="3600" dirty="0" smtClean="0">
                <a:solidFill>
                  <a:srgbClr val="0070C0"/>
                </a:solidFill>
              </a:rPr>
              <a:t>25 miliardi di </a:t>
            </a:r>
            <a:r>
              <a:rPr lang="it-IT" sz="3600" dirty="0" err="1" smtClean="0">
                <a:solidFill>
                  <a:srgbClr val="0070C0"/>
                </a:solidFill>
              </a:rPr>
              <a:t>kilowattore</a:t>
            </a:r>
            <a:endParaRPr lang="it-IT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La fusione nucleare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395536" y="980728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FFFF00"/>
                </a:solidFill>
              </a:rPr>
              <a:t>Se teniamo presente che una famiglia italiana mediamente consuma </a:t>
            </a:r>
            <a:r>
              <a:rPr lang="it-IT" sz="3200" dirty="0" smtClean="0">
                <a:solidFill>
                  <a:srgbClr val="0070C0"/>
                </a:solidFill>
              </a:rPr>
              <a:t>2.500 </a:t>
            </a:r>
            <a:r>
              <a:rPr lang="it-IT" sz="3200" dirty="0" err="1" smtClean="0">
                <a:solidFill>
                  <a:srgbClr val="0070C0"/>
                </a:solidFill>
              </a:rPr>
              <a:t>kilowattore</a:t>
            </a:r>
            <a:r>
              <a:rPr lang="it-IT" sz="3200" dirty="0" smtClean="0">
                <a:solidFill>
                  <a:srgbClr val="0070C0"/>
                </a:solidFill>
              </a:rPr>
              <a:t> </a:t>
            </a:r>
            <a:r>
              <a:rPr lang="it-IT" sz="3200" dirty="0" smtClean="0">
                <a:solidFill>
                  <a:srgbClr val="FFFF00"/>
                </a:solidFill>
              </a:rPr>
              <a:t>in un </a:t>
            </a:r>
            <a:r>
              <a:rPr lang="it-IT" sz="3200" dirty="0" err="1" smtClean="0">
                <a:solidFill>
                  <a:srgbClr val="FFFF00"/>
                </a:solidFill>
              </a:rPr>
              <a:t>anno…</a:t>
            </a:r>
            <a:endParaRPr lang="it-IT" sz="3200" dirty="0">
              <a:solidFill>
                <a:srgbClr val="FFFF00"/>
              </a:solidFill>
            </a:endParaRPr>
          </a:p>
        </p:txBody>
      </p:sp>
      <p:pic>
        <p:nvPicPr>
          <p:cNvPr id="4" name="Immagine 3" descr="casa illuminat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204864"/>
            <a:ext cx="2592288" cy="261319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95536" y="4869160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FFFF00"/>
                </a:solidFill>
              </a:rPr>
              <a:t>Praticamente con un Kg di massa è possibile fornire energia ad una casa per </a:t>
            </a:r>
            <a:r>
              <a:rPr lang="it-IT" sz="3200" dirty="0" smtClean="0">
                <a:solidFill>
                  <a:srgbClr val="0070C0"/>
                </a:solidFill>
              </a:rPr>
              <a:t>10 milioni di anni</a:t>
            </a:r>
            <a:r>
              <a:rPr lang="it-IT" sz="3200" dirty="0" smtClean="0">
                <a:solidFill>
                  <a:srgbClr val="FFFF00"/>
                </a:solidFill>
              </a:rPr>
              <a:t>! </a:t>
            </a:r>
            <a:endParaRPr lang="it-IT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La fusione nucleare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7" name="Immagine 6" descr="fusione nel s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48880"/>
            <a:ext cx="9144000" cy="20000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95536" y="980729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Il nostro Sole brucia 600 milioni di tonnellate di idrogeno </a:t>
            </a:r>
            <a:r>
              <a:rPr lang="it-IT" sz="2800" dirty="0" smtClean="0">
                <a:solidFill>
                  <a:srgbClr val="0070C0"/>
                </a:solidFill>
              </a:rPr>
              <a:t>ogni secondo</a:t>
            </a:r>
            <a:r>
              <a:rPr lang="it-IT" sz="2800" dirty="0" smtClean="0">
                <a:solidFill>
                  <a:srgbClr val="FFFF00"/>
                </a:solidFill>
              </a:rPr>
              <a:t>, convertendole </a:t>
            </a:r>
            <a:r>
              <a:rPr lang="it-IT" sz="2800" smtClean="0">
                <a:solidFill>
                  <a:srgbClr val="FFFF00"/>
                </a:solidFill>
              </a:rPr>
              <a:t>in 596 </a:t>
            </a:r>
            <a:r>
              <a:rPr lang="it-IT" sz="2800" dirty="0" smtClean="0">
                <a:solidFill>
                  <a:srgbClr val="FFFF00"/>
                </a:solidFill>
              </a:rPr>
              <a:t>milioni di tonnellate di </a:t>
            </a:r>
            <a:r>
              <a:rPr lang="it-IT" sz="2800" dirty="0" err="1" smtClean="0">
                <a:solidFill>
                  <a:srgbClr val="FFFF00"/>
                </a:solidFill>
              </a:rPr>
              <a:t>elio…</a:t>
            </a:r>
            <a:endParaRPr lang="it-IT" sz="2800" dirty="0">
              <a:solidFill>
                <a:srgbClr val="FFFF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23528" y="4437112"/>
            <a:ext cx="84249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Quindi 4 milioni di tonnellate sono trasformate in energia ed equivalgono a </a:t>
            </a:r>
            <a:r>
              <a:rPr lang="it-IT" sz="2800" dirty="0" smtClean="0">
                <a:solidFill>
                  <a:srgbClr val="0070C0"/>
                </a:solidFill>
              </a:rPr>
              <a:t>100 miliardi di miliardi (10</a:t>
            </a:r>
            <a:r>
              <a:rPr lang="it-IT" sz="2800" baseline="30000" dirty="0" smtClean="0">
                <a:solidFill>
                  <a:srgbClr val="0070C0"/>
                </a:solidFill>
              </a:rPr>
              <a:t>20</a:t>
            </a:r>
            <a:r>
              <a:rPr lang="it-IT" sz="2800" dirty="0" smtClean="0">
                <a:solidFill>
                  <a:srgbClr val="0070C0"/>
                </a:solidFill>
              </a:rPr>
              <a:t>) </a:t>
            </a:r>
            <a:r>
              <a:rPr lang="it-IT" sz="2800" dirty="0" smtClean="0">
                <a:solidFill>
                  <a:srgbClr val="FFFF00"/>
                </a:solidFill>
              </a:rPr>
              <a:t>di </a:t>
            </a:r>
            <a:r>
              <a:rPr lang="it-IT" sz="2800" dirty="0" err="1" smtClean="0">
                <a:solidFill>
                  <a:srgbClr val="FFFF00"/>
                </a:solidFill>
              </a:rPr>
              <a:t>kilowattore</a:t>
            </a:r>
            <a:r>
              <a:rPr lang="it-IT" sz="2800" dirty="0" smtClean="0">
                <a:solidFill>
                  <a:srgbClr val="FFFF00"/>
                </a:solidFill>
              </a:rPr>
              <a:t> cioè un milione di volte l’energia che il mondo intero consuma in un anno</a:t>
            </a:r>
            <a:endParaRPr lang="it-IT" sz="2800" dirty="0">
              <a:solidFill>
                <a:srgbClr val="FFFF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47936" y="6290156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FF00"/>
                </a:solidFill>
              </a:rPr>
              <a:t>Approfondisci su http://www.scienceinschool.org/</a:t>
            </a:r>
            <a:r>
              <a:rPr lang="it-IT" sz="2400" dirty="0" err="1" smtClean="0">
                <a:solidFill>
                  <a:srgbClr val="FFFF00"/>
                </a:solidFill>
              </a:rPr>
              <a:t>print</a:t>
            </a:r>
            <a:r>
              <a:rPr lang="it-IT" sz="2400" dirty="0" smtClean="0">
                <a:solidFill>
                  <a:srgbClr val="FFFF00"/>
                </a:solidFill>
              </a:rPr>
              <a:t>/248     </a:t>
            </a:r>
            <a:endParaRPr lang="it-IT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La fusione nucleare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971600" y="2348880"/>
            <a:ext cx="7128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 smtClean="0">
                <a:solidFill>
                  <a:srgbClr val="FFFF00"/>
                </a:solidFill>
              </a:rPr>
              <a:t>E tutta questa energia il Sole la produce in un secondo!!!</a:t>
            </a:r>
            <a:endParaRPr lang="it-IT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1907704" y="764704"/>
            <a:ext cx="5184576" cy="5688632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971600" y="2348880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 </a:t>
            </a:r>
            <a:r>
              <a:rPr lang="it-IT" sz="6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 farà ancora per 5 miliardi di anni</a:t>
            </a:r>
            <a:endParaRPr lang="it-IT" sz="6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nebulosa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052365"/>
            <a:ext cx="5616624" cy="5631099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611560" y="404664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Tutto inizia con un ammasso di gas e polvere detto </a:t>
            </a:r>
            <a:r>
              <a:rPr lang="it-IT" sz="2800" b="1" dirty="0" err="1" smtClean="0">
                <a:solidFill>
                  <a:srgbClr val="FF0000"/>
                </a:solidFill>
              </a:rPr>
              <a:t>nebulosa</a:t>
            </a:r>
            <a:r>
              <a:rPr lang="it-IT" sz="2800" dirty="0" err="1" smtClean="0">
                <a:solidFill>
                  <a:srgbClr val="FFFF00"/>
                </a:solidFill>
              </a:rPr>
              <a:t>…</a:t>
            </a:r>
            <a:endParaRPr lang="it-IT" sz="2800" dirty="0">
              <a:solidFill>
                <a:srgbClr val="FFFF00"/>
              </a:solidFill>
            </a:endParaRPr>
          </a:p>
        </p:txBody>
      </p:sp>
      <p:pic>
        <p:nvPicPr>
          <p:cNvPr id="5" name="Immagine 4" descr="termometro bl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2204864"/>
            <a:ext cx="666750" cy="2371725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sp>
        <p:nvSpPr>
          <p:cNvPr id="6" name="CasellaDiTesto 5"/>
          <p:cNvSpPr txBox="1"/>
          <p:nvPr/>
        </p:nvSpPr>
        <p:spPr>
          <a:xfrm>
            <a:off x="6911752" y="5229200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E’ un luogo buio e freddo</a:t>
            </a:r>
            <a:endParaRPr lang="it-IT" sz="2800" dirty="0">
              <a:solidFill>
                <a:srgbClr val="FFFF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740352" y="458112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</a:rPr>
              <a:t>Pochi K</a:t>
            </a:r>
            <a:endParaRPr lang="it-IT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nebulosa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052365"/>
            <a:ext cx="5616624" cy="5631099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611560" y="404664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Questa massa inizia a contrarsi e man mano che si contrae si riscalda</a:t>
            </a:r>
            <a:endParaRPr lang="it-IT" sz="2800" dirty="0">
              <a:solidFill>
                <a:srgbClr val="FFFF00"/>
              </a:solidFill>
            </a:endParaRPr>
          </a:p>
        </p:txBody>
      </p:sp>
      <p:pic>
        <p:nvPicPr>
          <p:cNvPr id="5" name="Immagine 4" descr="termometro bl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2204864"/>
            <a:ext cx="666750" cy="2371725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pic>
        <p:nvPicPr>
          <p:cNvPr id="8" name="Immagine 7" descr="nebulosa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628800"/>
            <a:ext cx="4574854" cy="4586644"/>
          </a:xfrm>
          <a:prstGeom prst="rect">
            <a:avLst/>
          </a:prstGeom>
        </p:spPr>
      </p:pic>
      <p:pic>
        <p:nvPicPr>
          <p:cNvPr id="9" name="Immagine 8" descr="termometro ver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12360" y="2204864"/>
            <a:ext cx="695325" cy="2409825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40466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Ma che cos’è che fa contrarre la nebulosa?</a:t>
            </a:r>
            <a:endParaRPr lang="it-IT" sz="2800" dirty="0">
              <a:solidFill>
                <a:srgbClr val="FFFF00"/>
              </a:solidFill>
            </a:endParaRPr>
          </a:p>
        </p:txBody>
      </p:sp>
      <p:pic>
        <p:nvPicPr>
          <p:cNvPr id="8" name="Immagine 7" descr="nebulosa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628800"/>
            <a:ext cx="4574854" cy="4586644"/>
          </a:xfrm>
          <a:prstGeom prst="rect">
            <a:avLst/>
          </a:prstGeom>
        </p:spPr>
      </p:pic>
      <p:pic>
        <p:nvPicPr>
          <p:cNvPr id="9" name="Immagine 8" descr="termometro ver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2204864"/>
            <a:ext cx="695325" cy="2409825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grpSp>
        <p:nvGrpSpPr>
          <p:cNvPr id="13" name="Gruppo 12"/>
          <p:cNvGrpSpPr/>
          <p:nvPr/>
        </p:nvGrpSpPr>
        <p:grpSpPr>
          <a:xfrm>
            <a:off x="1115616" y="908720"/>
            <a:ext cx="6264696" cy="5949280"/>
            <a:chOff x="1115616" y="908720"/>
            <a:chExt cx="6264696" cy="5949280"/>
          </a:xfrm>
        </p:grpSpPr>
        <p:sp>
          <p:nvSpPr>
            <p:cNvPr id="7" name="Freccia a destra 6"/>
            <p:cNvSpPr/>
            <p:nvPr/>
          </p:nvSpPr>
          <p:spPr>
            <a:xfrm>
              <a:off x="1115616" y="3429000"/>
              <a:ext cx="1368152" cy="7920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Freccia a destra 9"/>
            <p:cNvSpPr/>
            <p:nvPr/>
          </p:nvSpPr>
          <p:spPr>
            <a:xfrm rot="16200000">
              <a:off x="3563888" y="5777880"/>
              <a:ext cx="1368152" cy="7920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Freccia a destra 10"/>
            <p:cNvSpPr/>
            <p:nvPr/>
          </p:nvSpPr>
          <p:spPr>
            <a:xfrm rot="10800000">
              <a:off x="6012160" y="3573016"/>
              <a:ext cx="1368152" cy="7920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Freccia a destra 11"/>
            <p:cNvSpPr/>
            <p:nvPr/>
          </p:nvSpPr>
          <p:spPr>
            <a:xfrm rot="5400000">
              <a:off x="3635896" y="1196752"/>
              <a:ext cx="1368152" cy="7920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4" name="CasellaDiTesto 13"/>
          <p:cNvSpPr txBox="1"/>
          <p:nvPr/>
        </p:nvSpPr>
        <p:spPr>
          <a:xfrm>
            <a:off x="6911752" y="5229200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E’ la forza di gravità!</a:t>
            </a:r>
            <a:endParaRPr lang="it-IT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40466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La contrazione </a:t>
            </a:r>
            <a:r>
              <a:rPr lang="it-IT" sz="2800" dirty="0" err="1" smtClean="0">
                <a:solidFill>
                  <a:srgbClr val="FFFF00"/>
                </a:solidFill>
              </a:rPr>
              <a:t>continua…</a:t>
            </a:r>
            <a:endParaRPr lang="it-IT" sz="2800" dirty="0">
              <a:solidFill>
                <a:srgbClr val="FFFF00"/>
              </a:solidFill>
            </a:endParaRPr>
          </a:p>
        </p:txBody>
      </p:sp>
      <p:pic>
        <p:nvPicPr>
          <p:cNvPr id="8" name="Immagine 7" descr="nebulosa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628800"/>
            <a:ext cx="4574854" cy="4586644"/>
          </a:xfrm>
          <a:prstGeom prst="rect">
            <a:avLst/>
          </a:prstGeom>
        </p:spPr>
      </p:pic>
      <p:pic>
        <p:nvPicPr>
          <p:cNvPr id="9" name="Immagine 8" descr="termometro ver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2204864"/>
            <a:ext cx="695325" cy="2409825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pic>
        <p:nvPicPr>
          <p:cNvPr id="7" name="Immagine 6" descr="nebulosa3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2060848"/>
            <a:ext cx="3913199" cy="3888432"/>
          </a:xfrm>
          <a:prstGeom prst="rect">
            <a:avLst/>
          </a:prstGeom>
        </p:spPr>
      </p:pic>
      <p:pic>
        <p:nvPicPr>
          <p:cNvPr id="10" name="Immagine 9" descr="nebulosa4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27784" y="2492896"/>
            <a:ext cx="3115740" cy="3115740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6551712" y="1052736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solidFill>
                  <a:srgbClr val="FFFF00"/>
                </a:solidFill>
              </a:rPr>
              <a:t>…ed</a:t>
            </a:r>
            <a:r>
              <a:rPr lang="it-IT" sz="2800" dirty="0" smtClean="0">
                <a:solidFill>
                  <a:srgbClr val="FFFF00"/>
                </a:solidFill>
              </a:rPr>
              <a:t> aumenta la temperatura</a:t>
            </a:r>
            <a:endParaRPr lang="it-IT" sz="2800" dirty="0">
              <a:solidFill>
                <a:srgbClr val="FFFF00"/>
              </a:solidFill>
            </a:endParaRPr>
          </a:p>
        </p:txBody>
      </p:sp>
      <p:pic>
        <p:nvPicPr>
          <p:cNvPr id="12" name="Immagine 11" descr="termometro giall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12360" y="2204864"/>
            <a:ext cx="666750" cy="2390775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7740352" y="4581128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</a:rPr>
              <a:t>1.000-2.000 K</a:t>
            </a:r>
            <a:endParaRPr lang="it-IT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e 8"/>
          <p:cNvSpPr/>
          <p:nvPr/>
        </p:nvSpPr>
        <p:spPr>
          <a:xfrm>
            <a:off x="2555776" y="2420888"/>
            <a:ext cx="3168352" cy="3240360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611560" y="40466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… e si raggiunge la fase di </a:t>
            </a:r>
            <a:r>
              <a:rPr lang="it-IT" sz="2800" b="1" dirty="0" smtClean="0">
                <a:solidFill>
                  <a:srgbClr val="FF0000"/>
                </a:solidFill>
              </a:rPr>
              <a:t>protostella</a:t>
            </a:r>
            <a:endParaRPr lang="it-IT" sz="2800" b="1" dirty="0">
              <a:solidFill>
                <a:srgbClr val="FF0000"/>
              </a:solidFill>
            </a:endParaRPr>
          </a:p>
        </p:txBody>
      </p:sp>
      <p:pic>
        <p:nvPicPr>
          <p:cNvPr id="10" name="Immagine 9" descr="nebulosa4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492896"/>
            <a:ext cx="3115740" cy="3115740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251520" y="5661248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Che emette calore e luce come un corpo incandescente</a:t>
            </a:r>
            <a:endParaRPr lang="it-IT" sz="2800" dirty="0">
              <a:solidFill>
                <a:srgbClr val="FFFF00"/>
              </a:solidFill>
            </a:endParaRPr>
          </a:p>
        </p:txBody>
      </p:sp>
      <p:pic>
        <p:nvPicPr>
          <p:cNvPr id="12" name="Immagine 11" descr="termometro giall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2204864"/>
            <a:ext cx="666750" cy="2390775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7740352" y="4581128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</a:rPr>
              <a:t>1.000-2.000 K</a:t>
            </a:r>
            <a:endParaRPr lang="it-IT" sz="2000" dirty="0">
              <a:solidFill>
                <a:srgbClr val="FFFF00"/>
              </a:solidFill>
            </a:endParaRPr>
          </a:p>
        </p:txBody>
      </p:sp>
      <p:pic>
        <p:nvPicPr>
          <p:cNvPr id="14" name="Immagine 13" descr="nebulosa5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9" y="2785164"/>
            <a:ext cx="2592287" cy="251604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losione 1 17"/>
          <p:cNvSpPr/>
          <p:nvPr/>
        </p:nvSpPr>
        <p:spPr>
          <a:xfrm>
            <a:off x="7164288" y="1124744"/>
            <a:ext cx="1979712" cy="468052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611560" y="404664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La contrazione continua fino a quando si raggiunge la temperatura </a:t>
            </a:r>
            <a:r>
              <a:rPr lang="it-IT" sz="2800" dirty="0" err="1" smtClean="0">
                <a:solidFill>
                  <a:srgbClr val="FFFF00"/>
                </a:solidFill>
              </a:rPr>
              <a:t>di…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51520" y="5661248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E a questo punto si innesca la </a:t>
            </a:r>
            <a:r>
              <a:rPr lang="it-IT" sz="2800" dirty="0" smtClean="0">
                <a:solidFill>
                  <a:srgbClr val="FF0000"/>
                </a:solidFill>
              </a:rPr>
              <a:t>fusione nucleare</a:t>
            </a:r>
            <a:endParaRPr lang="it-IT" sz="2800" dirty="0">
              <a:solidFill>
                <a:srgbClr val="FF0000"/>
              </a:solidFill>
            </a:endParaRPr>
          </a:p>
        </p:txBody>
      </p:sp>
      <p:pic>
        <p:nvPicPr>
          <p:cNvPr id="12" name="Immagine 11" descr="termometro gial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2204864"/>
            <a:ext cx="666750" cy="2390775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7164288" y="458112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</a:rPr>
              <a:t>10-15 milioni K</a:t>
            </a:r>
            <a:endParaRPr lang="it-IT" sz="2000" dirty="0">
              <a:solidFill>
                <a:srgbClr val="FFFF00"/>
              </a:solidFill>
            </a:endParaRPr>
          </a:p>
        </p:txBody>
      </p:sp>
      <p:pic>
        <p:nvPicPr>
          <p:cNvPr id="14" name="Immagine 13" descr="nebulosa5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9" y="2785164"/>
            <a:ext cx="2592287" cy="251604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15" name="Immagine 14" descr="termometro ross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12360" y="2224087"/>
            <a:ext cx="695325" cy="2409825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pic>
        <p:nvPicPr>
          <p:cNvPr id="16" name="Immagine 15" descr="nebulosa5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95464" y="3140968"/>
            <a:ext cx="1808584" cy="175539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 descr="stella splendent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196752"/>
            <a:ext cx="5256584" cy="4682335"/>
          </a:xfrm>
          <a:prstGeom prst="rect">
            <a:avLst/>
          </a:prstGeom>
        </p:spPr>
      </p:pic>
      <p:sp>
        <p:nvSpPr>
          <p:cNvPr id="18" name="Esplosione 1 17"/>
          <p:cNvSpPr/>
          <p:nvPr/>
        </p:nvSpPr>
        <p:spPr>
          <a:xfrm>
            <a:off x="7164288" y="1124744"/>
            <a:ext cx="1979712" cy="468052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611560" y="40466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… e la stella si accende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164288" y="458112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</a:rPr>
              <a:t>10-15 milioni K</a:t>
            </a:r>
            <a:endParaRPr lang="it-IT" sz="2000" dirty="0">
              <a:solidFill>
                <a:srgbClr val="FFFF00"/>
              </a:solidFill>
            </a:endParaRPr>
          </a:p>
        </p:txBody>
      </p:sp>
      <p:pic>
        <p:nvPicPr>
          <p:cNvPr id="15" name="Immagine 14" descr="termometro ross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2224087"/>
            <a:ext cx="695325" cy="2409825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pic>
        <p:nvPicPr>
          <p:cNvPr id="16" name="Immagine 15" descr="nebulosa5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95464" y="3140968"/>
            <a:ext cx="1808584" cy="175539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40466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A questo punto la stella raggiunge un </a:t>
            </a:r>
            <a:r>
              <a:rPr lang="it-IT" sz="2800" dirty="0" err="1" smtClean="0">
                <a:solidFill>
                  <a:srgbClr val="FFFF00"/>
                </a:solidFill>
              </a:rPr>
              <a:t>equilibrio…</a:t>
            </a:r>
            <a:endParaRPr lang="it-IT" sz="2800" dirty="0">
              <a:solidFill>
                <a:srgbClr val="FFFF00"/>
              </a:solidFill>
            </a:endParaRPr>
          </a:p>
        </p:txBody>
      </p:sp>
      <p:grpSp>
        <p:nvGrpSpPr>
          <p:cNvPr id="2" name="Gruppo 12"/>
          <p:cNvGrpSpPr/>
          <p:nvPr/>
        </p:nvGrpSpPr>
        <p:grpSpPr>
          <a:xfrm>
            <a:off x="1115616" y="908720"/>
            <a:ext cx="6264696" cy="5949280"/>
            <a:chOff x="1115616" y="908720"/>
            <a:chExt cx="6264696" cy="5949280"/>
          </a:xfrm>
        </p:grpSpPr>
        <p:sp>
          <p:nvSpPr>
            <p:cNvPr id="7" name="Freccia a destra 6"/>
            <p:cNvSpPr/>
            <p:nvPr/>
          </p:nvSpPr>
          <p:spPr>
            <a:xfrm>
              <a:off x="1115616" y="3429000"/>
              <a:ext cx="1368152" cy="7920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Freccia a destra 9"/>
            <p:cNvSpPr/>
            <p:nvPr/>
          </p:nvSpPr>
          <p:spPr>
            <a:xfrm rot="16200000">
              <a:off x="3563888" y="5777880"/>
              <a:ext cx="1368152" cy="7920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Freccia a destra 10"/>
            <p:cNvSpPr/>
            <p:nvPr/>
          </p:nvSpPr>
          <p:spPr>
            <a:xfrm rot="10800000">
              <a:off x="6012160" y="3573016"/>
              <a:ext cx="1368152" cy="7920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Freccia a destra 11"/>
            <p:cNvSpPr/>
            <p:nvPr/>
          </p:nvSpPr>
          <p:spPr>
            <a:xfrm rot="5400000">
              <a:off x="3635896" y="1196752"/>
              <a:ext cx="1368152" cy="7920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4" name="CasellaDiTesto 13"/>
          <p:cNvSpPr txBox="1"/>
          <p:nvPr/>
        </p:nvSpPr>
        <p:spPr>
          <a:xfrm>
            <a:off x="5508104" y="1052736"/>
            <a:ext cx="3635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… da una parte la forza di gravità che tende a farla contrarre</a:t>
            </a:r>
            <a:endParaRPr lang="it-IT" sz="2800" dirty="0">
              <a:solidFill>
                <a:srgbClr val="FFFF00"/>
              </a:solidFill>
            </a:endParaRPr>
          </a:p>
        </p:txBody>
      </p:sp>
      <p:sp>
        <p:nvSpPr>
          <p:cNvPr id="13" name="Ovale 12"/>
          <p:cNvSpPr/>
          <p:nvPr/>
        </p:nvSpPr>
        <p:spPr>
          <a:xfrm>
            <a:off x="2699792" y="2183262"/>
            <a:ext cx="3096344" cy="340597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0" name="Gruppo 19"/>
          <p:cNvGrpSpPr/>
          <p:nvPr/>
        </p:nvGrpSpPr>
        <p:grpSpPr>
          <a:xfrm>
            <a:off x="2699792" y="2204864"/>
            <a:ext cx="3096344" cy="3312369"/>
            <a:chOff x="2699792" y="2204864"/>
            <a:chExt cx="3096344" cy="3312369"/>
          </a:xfrm>
        </p:grpSpPr>
        <p:sp>
          <p:nvSpPr>
            <p:cNvPr id="15" name="Freccia a destra 14"/>
            <p:cNvSpPr/>
            <p:nvPr/>
          </p:nvSpPr>
          <p:spPr>
            <a:xfrm>
              <a:off x="4716016" y="3429000"/>
              <a:ext cx="1080120" cy="936104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Freccia a destra 16"/>
            <p:cNvSpPr/>
            <p:nvPr/>
          </p:nvSpPr>
          <p:spPr>
            <a:xfrm flipH="1">
              <a:off x="2699792" y="3429000"/>
              <a:ext cx="1080120" cy="936104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Freccia a destra 17"/>
            <p:cNvSpPr/>
            <p:nvPr/>
          </p:nvSpPr>
          <p:spPr>
            <a:xfrm rot="5400000" flipH="1">
              <a:off x="3779912" y="2276872"/>
              <a:ext cx="1080120" cy="936104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Freccia a destra 18"/>
            <p:cNvSpPr/>
            <p:nvPr/>
          </p:nvSpPr>
          <p:spPr>
            <a:xfrm rot="16200000" flipH="1" flipV="1">
              <a:off x="3779912" y="4509121"/>
              <a:ext cx="1080120" cy="936104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1" name="CasellaDiTesto 20"/>
          <p:cNvSpPr txBox="1"/>
          <p:nvPr/>
        </p:nvSpPr>
        <p:spPr>
          <a:xfrm>
            <a:off x="5292080" y="5013176"/>
            <a:ext cx="36358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</a:rPr>
              <a:t>… dall’altra la pressione dei gas scaldati dalla fusione nucleare che tende a farla espandere</a:t>
            </a:r>
            <a:endParaRPr lang="it-IT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453</Words>
  <Application>Microsoft Office PowerPoint</Application>
  <PresentationFormat>Presentazione su schermo (4:3)</PresentationFormat>
  <Paragraphs>56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Nascita di una stella  e fusione nucleare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La fusione nucleare</vt:lpstr>
      <vt:lpstr>La fusione nucleare</vt:lpstr>
      <vt:lpstr>La fusione nucleare</vt:lpstr>
      <vt:lpstr>La fusione nucleare</vt:lpstr>
      <vt:lpstr>La fusione nucleare</vt:lpstr>
      <vt:lpstr>La fusione nucleare</vt:lpstr>
      <vt:lpstr>La fusione nucleare</vt:lpstr>
      <vt:lpstr>La fusione nucleare</vt:lpstr>
      <vt:lpstr>La fusione nucleare</vt:lpstr>
      <vt:lpstr>Diapositiva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Nascita di una stella</dc:title>
  <dc:creator>Utente1</dc:creator>
  <cp:lastModifiedBy>Utente1</cp:lastModifiedBy>
  <cp:revision>70</cp:revision>
  <dcterms:created xsi:type="dcterms:W3CDTF">2014-10-26T20:08:45Z</dcterms:created>
  <dcterms:modified xsi:type="dcterms:W3CDTF">2014-12-08T19:00:05Z</dcterms:modified>
</cp:coreProperties>
</file>